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"/>
  </p:notesMasterIdLst>
  <p:sldIdLst>
    <p:sldId id="265" r:id="rId2"/>
    <p:sldId id="264" r:id="rId3"/>
  </p:sldIdLst>
  <p:sldSz cx="6858000" cy="9906000" type="A4"/>
  <p:notesSz cx="6770688" cy="99028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2" autoAdjust="0"/>
    <p:restoredTop sz="96881" autoAdjust="0"/>
  </p:normalViewPr>
  <p:slideViewPr>
    <p:cSldViewPr snapToGrid="0">
      <p:cViewPr varScale="1">
        <p:scale>
          <a:sx n="82" d="100"/>
          <a:sy n="82" d="100"/>
        </p:scale>
        <p:origin x="3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964" cy="496861"/>
          </a:xfrm>
          <a:prstGeom prst="rect">
            <a:avLst/>
          </a:prstGeom>
        </p:spPr>
        <p:txBody>
          <a:bodyPr vert="horz" lIns="95274" tIns="47637" rIns="95274" bIns="4763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5157" y="0"/>
            <a:ext cx="2933964" cy="496861"/>
          </a:xfrm>
          <a:prstGeom prst="rect">
            <a:avLst/>
          </a:prstGeom>
        </p:spPr>
        <p:txBody>
          <a:bodyPr vert="horz" lIns="95274" tIns="47637" rIns="95274" bIns="47637" rtlCol="0"/>
          <a:lstStyle>
            <a:lvl1pPr algn="r">
              <a:defRPr sz="1300"/>
            </a:lvl1pPr>
          </a:lstStyle>
          <a:p>
            <a:fld id="{08EBC719-30C0-4FBF-9C6C-2456E4F99265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1238250"/>
            <a:ext cx="2312988" cy="334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74" tIns="47637" rIns="95274" bIns="4763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069" y="4765735"/>
            <a:ext cx="5416550" cy="3899237"/>
          </a:xfrm>
          <a:prstGeom prst="rect">
            <a:avLst/>
          </a:prstGeom>
        </p:spPr>
        <p:txBody>
          <a:bodyPr vert="horz" lIns="95274" tIns="47637" rIns="95274" bIns="4763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05966"/>
            <a:ext cx="2933964" cy="496860"/>
          </a:xfrm>
          <a:prstGeom prst="rect">
            <a:avLst/>
          </a:prstGeom>
        </p:spPr>
        <p:txBody>
          <a:bodyPr vert="horz" lIns="95274" tIns="47637" rIns="95274" bIns="4763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5157" y="9405966"/>
            <a:ext cx="2933964" cy="496860"/>
          </a:xfrm>
          <a:prstGeom prst="rect">
            <a:avLst/>
          </a:prstGeom>
        </p:spPr>
        <p:txBody>
          <a:bodyPr vert="horz" lIns="95274" tIns="47637" rIns="95274" bIns="47637" rtlCol="0" anchor="b"/>
          <a:lstStyle>
            <a:lvl1pPr algn="r">
              <a:defRPr sz="1300"/>
            </a:lvl1pPr>
          </a:lstStyle>
          <a:p>
            <a:fld id="{654BBE66-C9CA-4602-9F83-5C40DCD09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80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28850" y="1238250"/>
            <a:ext cx="231298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838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9D0C1-9004-4C64-B72E-83789C4637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02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28850" y="1238250"/>
            <a:ext cx="231298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838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9D0C1-9004-4C64-B72E-83789C4637D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77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8D71-AA42-4C89-A43D-9CC42B19AC1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213E-3440-40E2-8454-0FBEDB01C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95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8D71-AA42-4C89-A43D-9CC42B19AC1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213E-3440-40E2-8454-0FBEDB01C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42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8D71-AA42-4C89-A43D-9CC42B19AC1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213E-3440-40E2-8454-0FBEDB01C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07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91499" y="154712"/>
            <a:ext cx="348300" cy="50255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ED70751B-34C4-41F7-9A42-B8AF8614956A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0771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8D71-AA42-4C89-A43D-9CC42B19AC1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213E-3440-40E2-8454-0FBEDB01C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36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8D71-AA42-4C89-A43D-9CC42B19AC1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213E-3440-40E2-8454-0FBEDB01C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83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8D71-AA42-4C89-A43D-9CC42B19AC1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213E-3440-40E2-8454-0FBEDB01C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47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8D71-AA42-4C89-A43D-9CC42B19AC1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213E-3440-40E2-8454-0FBEDB01C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61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8D71-AA42-4C89-A43D-9CC42B19AC1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213E-3440-40E2-8454-0FBEDB01C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41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8D71-AA42-4C89-A43D-9CC42B19AC1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213E-3440-40E2-8454-0FBEDB01C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72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8D71-AA42-4C89-A43D-9CC42B19AC1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213E-3440-40E2-8454-0FBEDB01C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46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8D71-AA42-4C89-A43D-9CC42B19AC1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213E-3440-40E2-8454-0FBEDB01C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36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28D71-AA42-4C89-A43D-9CC42B19AC1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213E-3440-40E2-8454-0FBEDB01C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0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直線コネクタ 118"/>
          <p:cNvCxnSpPr/>
          <p:nvPr/>
        </p:nvCxnSpPr>
        <p:spPr>
          <a:xfrm>
            <a:off x="85219" y="508758"/>
            <a:ext cx="671389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4" name="正方形/長方形 123"/>
          <p:cNvSpPr/>
          <p:nvPr/>
        </p:nvSpPr>
        <p:spPr>
          <a:xfrm>
            <a:off x="83178" y="283095"/>
            <a:ext cx="64889" cy="22314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65"/>
          </a:p>
        </p:txBody>
      </p:sp>
      <p:sp>
        <p:nvSpPr>
          <p:cNvPr id="125" name="正方形/長方形 124"/>
          <p:cNvSpPr/>
          <p:nvPr/>
        </p:nvSpPr>
        <p:spPr>
          <a:xfrm>
            <a:off x="158542" y="249146"/>
            <a:ext cx="6699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業務名又は工事名を記載</a:t>
            </a:r>
            <a:endParaRPr lang="ja-JP" altLang="en-US" sz="1400" dirty="0"/>
          </a:p>
        </p:txBody>
      </p: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26EA9857-70C8-45D8-BEB7-53B428BE6101}"/>
              </a:ext>
            </a:extLst>
          </p:cNvPr>
          <p:cNvSpPr txBox="1">
            <a:spLocks noChangeArrowheads="1"/>
          </p:cNvSpPr>
          <p:nvPr/>
        </p:nvSpPr>
        <p:spPr>
          <a:xfrm>
            <a:off x="91035" y="525264"/>
            <a:ext cx="56294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"/>
              </a:spcBef>
              <a:spcAft>
                <a:spcPct val="0"/>
              </a:spcAft>
              <a:defRPr/>
            </a:pPr>
            <a:r>
              <a:rPr lang="en-US" altLang="ja-JP" sz="1400" dirty="0" smtClean="0">
                <a:solidFill>
                  <a:srgbClr val="000000"/>
                </a:solidFill>
                <a:latin typeface="+mn-ea"/>
              </a:rPr>
              <a:t>CIM</a:t>
            </a:r>
            <a:r>
              <a:rPr lang="ja-JP" altLang="en-US" sz="1400" dirty="0" smtClean="0">
                <a:solidFill>
                  <a:srgbClr val="000000"/>
                </a:solidFill>
                <a:latin typeface="+mn-ea"/>
              </a:rPr>
              <a:t>活用の概要を記載</a:t>
            </a:r>
            <a:endParaRPr lang="ja-JP" altLang="en-US" sz="140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415663"/>
              </p:ext>
            </p:extLst>
          </p:nvPr>
        </p:nvGraphicFramePr>
        <p:xfrm>
          <a:off x="91036" y="1035743"/>
          <a:ext cx="6708080" cy="937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197"/>
                <a:gridCol w="5447883"/>
              </a:tblGrid>
              <a:tr h="54864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CIM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の活用効果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/>
                      <a:r>
                        <a:rPr kumimoji="1" lang="ja-JP" altLang="en-US" sz="1200" dirty="0" smtClean="0"/>
                        <a:t>活用効果を記載</a:t>
                      </a:r>
                      <a:endParaRPr kumimoji="1" lang="ja-JP" altLang="en-US" sz="1200" dirty="0"/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課題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CIM</a:t>
                      </a:r>
                      <a:r>
                        <a:rPr kumimoji="1" lang="ja-JP" altLang="en-US" sz="1200" dirty="0" smtClean="0"/>
                        <a:t>モデル作成時の課題，活用時の課題を記載</a:t>
                      </a:r>
                      <a:endParaRPr kumimoji="1" lang="ja-JP" altLang="en-US" sz="1200" dirty="0"/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 Box 4">
            <a:extLst>
              <a:ext uri="{FF2B5EF4-FFF2-40B4-BE49-F238E27FC236}">
                <a16:creationId xmlns="" xmlns:a16="http://schemas.microsoft.com/office/drawing/2014/main" id="{26EA9857-70C8-45D8-BEB7-53B428BE6101}"/>
              </a:ext>
            </a:extLst>
          </p:cNvPr>
          <p:cNvSpPr txBox="1">
            <a:spLocks noChangeArrowheads="1"/>
          </p:cNvSpPr>
          <p:nvPr/>
        </p:nvSpPr>
        <p:spPr>
          <a:xfrm>
            <a:off x="95250" y="786906"/>
            <a:ext cx="2077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"/>
              </a:spcBef>
              <a:spcAft>
                <a:spcPct val="0"/>
              </a:spcAft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</a:rPr>
              <a:t>■　</a:t>
            </a:r>
            <a:r>
              <a:rPr lang="en-US" altLang="ja-JP" sz="1200" dirty="0">
                <a:solidFill>
                  <a:srgbClr val="000000"/>
                </a:solidFill>
                <a:latin typeface="+mn-ea"/>
              </a:rPr>
              <a:t>CIM</a:t>
            </a:r>
            <a:r>
              <a:rPr lang="ja-JP" altLang="en-US" sz="1200" dirty="0">
                <a:solidFill>
                  <a:srgbClr val="000000"/>
                </a:solidFill>
                <a:latin typeface="+mn-ea"/>
              </a:rPr>
              <a:t>の活用効果と課題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26EA9857-70C8-45D8-BEB7-53B428BE6101}"/>
              </a:ext>
            </a:extLst>
          </p:cNvPr>
          <p:cNvSpPr txBox="1">
            <a:spLocks noChangeArrowheads="1"/>
          </p:cNvSpPr>
          <p:nvPr/>
        </p:nvSpPr>
        <p:spPr>
          <a:xfrm>
            <a:off x="91035" y="2091686"/>
            <a:ext cx="20933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"/>
              </a:spcBef>
              <a:spcAft>
                <a:spcPct val="0"/>
              </a:spcAft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</a:rPr>
              <a:t>■　</a:t>
            </a:r>
            <a:r>
              <a:rPr lang="ja-JP" altLang="en-US" sz="1200" dirty="0" smtClean="0">
                <a:solidFill>
                  <a:srgbClr val="000000"/>
                </a:solidFill>
                <a:latin typeface="+mn-ea"/>
              </a:rPr>
              <a:t>業務</a:t>
            </a:r>
            <a:r>
              <a:rPr lang="en-US" altLang="ja-JP" sz="1200" dirty="0" smtClean="0">
                <a:solidFill>
                  <a:srgbClr val="000000"/>
                </a:solidFill>
                <a:latin typeface="+mn-ea"/>
              </a:rPr>
              <a:t>/</a:t>
            </a:r>
            <a:r>
              <a:rPr lang="ja-JP" altLang="en-US" sz="1200" dirty="0" smtClean="0">
                <a:solidFill>
                  <a:srgbClr val="000000"/>
                </a:solidFill>
                <a:latin typeface="+mn-ea"/>
              </a:rPr>
              <a:t>工事概要</a:t>
            </a:r>
            <a:endParaRPr lang="ja-JP" altLang="en-US" sz="1200" dirty="0">
              <a:solidFill>
                <a:srgbClr val="000000"/>
              </a:solidFill>
              <a:latin typeface="+mn-ea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157237"/>
              </p:ext>
            </p:extLst>
          </p:nvPr>
        </p:nvGraphicFramePr>
        <p:xfrm>
          <a:off x="91034" y="2345601"/>
          <a:ext cx="6708082" cy="36788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92455"/>
                <a:gridCol w="5215627"/>
              </a:tblGrid>
              <a:tr h="258758">
                <a:tc>
                  <a:txBody>
                    <a:bodyPr/>
                    <a:lstStyle/>
                    <a:p>
                      <a:r>
                        <a:rPr kumimoji="1" lang="ja-JP" altLang="en-US" sz="1100" b="0" dirty="0" smtClean="0"/>
                        <a:t>事業名</a:t>
                      </a:r>
                      <a:endParaRPr kumimoji="1" lang="ja-JP" altLang="en-US" sz="11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dirty="0" smtClean="0"/>
                        <a:t>表題と同じ業務名又は工事名を記載</a:t>
                      </a:r>
                      <a:endParaRPr kumimoji="1" lang="zh-TW" altLang="en-US" sz="1100" b="0" dirty="0" smtClean="0"/>
                    </a:p>
                  </a:txBody>
                  <a:tcPr marL="68580" marR="68580" marT="34290" marB="34290" anchor="ctr"/>
                </a:tc>
              </a:tr>
              <a:tr h="258758"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発注者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発注事務所，課，係名を記載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</a:tr>
              <a:tr h="258758"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受注者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受注者名称を記載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</a:tr>
              <a:tr h="256913"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使用ソフトウェア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CIM</a:t>
                      </a:r>
                      <a:r>
                        <a:rPr kumimoji="1" lang="ja-JP" altLang="en-US" sz="1100" dirty="0" smtClean="0"/>
                        <a:t>モデル作成に使用した全ソフトを記載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</a:tr>
              <a:tr h="375731"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作成したモデル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地形モデル，土工形状モデル，構造物モデル（橋梁，堰堤など），統合モデルなど</a:t>
                      </a:r>
                      <a:endParaRPr kumimoji="1" lang="en-US" altLang="ja-JP" sz="1100" dirty="0" smtClean="0"/>
                    </a:p>
                    <a:p>
                      <a:r>
                        <a:rPr kumimoji="1" lang="ja-JP" altLang="en-US" sz="1100" dirty="0" smtClean="0"/>
                        <a:t>作成したモデルの種類を記載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</a:tr>
              <a:tr h="375731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CIM</a:t>
                      </a:r>
                      <a:r>
                        <a:rPr kumimoji="1" lang="ja-JP" altLang="en-US" sz="1100" dirty="0" smtClean="0"/>
                        <a:t>モデルの作成範囲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面積（</a:t>
                      </a:r>
                      <a:r>
                        <a:rPr kumimoji="1" lang="en-US" altLang="ja-JP" sz="1100" dirty="0" smtClean="0"/>
                        <a:t>A=1,000</a:t>
                      </a:r>
                      <a:r>
                        <a:rPr kumimoji="1" lang="ja-JP" altLang="en-US" sz="1100" dirty="0" smtClean="0"/>
                        <a:t>㎡），構造物（堰堤</a:t>
                      </a:r>
                      <a:r>
                        <a:rPr kumimoji="1" lang="en-US" altLang="ja-JP" sz="1100" dirty="0" smtClean="0"/>
                        <a:t>N=1</a:t>
                      </a:r>
                      <a:r>
                        <a:rPr kumimoji="1" lang="ja-JP" altLang="en-US" sz="1100" dirty="0" smtClean="0"/>
                        <a:t>基）など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</a:tr>
              <a:tr h="361552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CIM</a:t>
                      </a:r>
                      <a:r>
                        <a:rPr kumimoji="1" lang="ja-JP" altLang="en-US" sz="1100" dirty="0" smtClean="0"/>
                        <a:t>詳細度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作成したモデル毎に詳細度を記載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</a:tr>
              <a:tr h="361552"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属性情報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付与情報，付与方法を記載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</a:tr>
              <a:tr h="361552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CIM</a:t>
                      </a:r>
                      <a:r>
                        <a:rPr kumimoji="1" lang="ja-JP" altLang="en-US" sz="1100" dirty="0" smtClean="0"/>
                        <a:t>モデルの活用項目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次の項目から活用した項目を選択</a:t>
                      </a:r>
                      <a:endParaRPr kumimoji="1" lang="en-US" altLang="ja-JP" sz="1100" dirty="0" smtClean="0"/>
                    </a:p>
                    <a:p>
                      <a:r>
                        <a:rPr kumimoji="1" lang="en-US" altLang="ja-JP" sz="1100" dirty="0" smtClean="0"/>
                        <a:t>a)</a:t>
                      </a:r>
                      <a:r>
                        <a:rPr kumimoji="1" lang="ja-JP" altLang="en-US" sz="1100" dirty="0" smtClean="0"/>
                        <a:t>設計選択肢の調査，</a:t>
                      </a:r>
                      <a:r>
                        <a:rPr kumimoji="1" lang="en-US" altLang="ja-JP" sz="1100" dirty="0" smtClean="0"/>
                        <a:t>b)</a:t>
                      </a:r>
                      <a:r>
                        <a:rPr kumimoji="1" lang="ja-JP" altLang="en-US" sz="1100" dirty="0" smtClean="0"/>
                        <a:t>リスクシミュレーション，</a:t>
                      </a:r>
                      <a:r>
                        <a:rPr kumimoji="1" lang="en-US" altLang="ja-JP" sz="1100" dirty="0" smtClean="0"/>
                        <a:t>c)</a:t>
                      </a:r>
                      <a:r>
                        <a:rPr kumimoji="1" lang="ja-JP" altLang="en-US" sz="1100" dirty="0" smtClean="0"/>
                        <a:t>対外説明（関係者協議，住民説明等），</a:t>
                      </a:r>
                      <a:r>
                        <a:rPr kumimoji="1" lang="en-US" altLang="ja-JP" sz="1100" dirty="0" smtClean="0"/>
                        <a:t>d)</a:t>
                      </a:r>
                      <a:r>
                        <a:rPr kumimoji="1" lang="ja-JP" altLang="en-US" sz="1100" dirty="0" smtClean="0"/>
                        <a:t>概算工事費算出，</a:t>
                      </a:r>
                      <a:r>
                        <a:rPr kumimoji="1" lang="en-US" altLang="ja-JP" sz="1100" dirty="0" smtClean="0"/>
                        <a:t>e)4D</a:t>
                      </a:r>
                      <a:r>
                        <a:rPr kumimoji="1" lang="ja-JP" altLang="en-US" sz="1100" dirty="0" smtClean="0"/>
                        <a:t>モデルによる施工計画等の検討，</a:t>
                      </a:r>
                      <a:r>
                        <a:rPr kumimoji="1" lang="en-US" altLang="ja-JP" sz="1100" dirty="0" smtClean="0"/>
                        <a:t>f)</a:t>
                      </a:r>
                      <a:r>
                        <a:rPr kumimoji="1" lang="ja-JP" altLang="en-US" sz="1100" dirty="0" smtClean="0"/>
                        <a:t>複数業務・工事を統合した工程把握及び情報共有，</a:t>
                      </a:r>
                      <a:r>
                        <a:rPr kumimoji="1" lang="en-US" altLang="ja-JP" sz="1100" dirty="0" smtClean="0"/>
                        <a:t>g)</a:t>
                      </a:r>
                      <a:r>
                        <a:rPr kumimoji="1" lang="ja-JP" altLang="en-US" sz="1100" dirty="0" smtClean="0"/>
                        <a:t>その他（その他の内容を記載）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</a:tr>
              <a:tr h="375731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CIM</a:t>
                      </a:r>
                      <a:r>
                        <a:rPr kumimoji="1" lang="ja-JP" altLang="en-US" sz="1100" dirty="0" smtClean="0"/>
                        <a:t>モデル作成費用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・モデル毎の作成費（税込，千円単位）を記載</a:t>
                      </a:r>
                      <a:endParaRPr kumimoji="1" lang="en-US" altLang="ja-JP" sz="1100" dirty="0" smtClean="0"/>
                    </a:p>
                    <a:p>
                      <a:r>
                        <a:rPr kumimoji="1" lang="ja-JP" altLang="en-US" sz="1100" dirty="0" smtClean="0"/>
                        <a:t>・統合モデルを作成した場合はその費用も記載</a:t>
                      </a:r>
                      <a:endParaRPr kumimoji="1" lang="ja-JP" altLang="en-US" sz="11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91035" y="6119446"/>
            <a:ext cx="6708082" cy="36458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・活用状況の写真（説明会や協議の状況写真）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・作成したモデルのスクリーンショット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など，業務</a:t>
            </a:r>
            <a:r>
              <a:rPr lang="en-US" altLang="ja-JP" dirty="0" smtClean="0">
                <a:solidFill>
                  <a:schemeClr val="tx1"/>
                </a:solidFill>
              </a:rPr>
              <a:t>/</a:t>
            </a:r>
            <a:r>
              <a:rPr lang="ja-JP" altLang="en-US" dirty="0" smtClean="0">
                <a:solidFill>
                  <a:schemeClr val="tx1"/>
                </a:solidFill>
              </a:rPr>
              <a:t>工事で実施した画像などを貼り付けてください。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0" y="19226"/>
            <a:ext cx="6782819" cy="98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</TotalTime>
  <Words>280</Words>
  <Application>Microsoft Office PowerPoint</Application>
  <PresentationFormat>A4 210 x 297 mm</PresentationFormat>
  <Paragraphs>36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新細明體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広島県庁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廣重 德之</dc:creator>
  <cp:lastModifiedBy>廣重 德之</cp:lastModifiedBy>
  <cp:revision>64</cp:revision>
  <cp:lastPrinted>2023-03-15T00:10:27Z</cp:lastPrinted>
  <dcterms:created xsi:type="dcterms:W3CDTF">2022-11-17T06:05:37Z</dcterms:created>
  <dcterms:modified xsi:type="dcterms:W3CDTF">2023-03-15T00:31:47Z</dcterms:modified>
</cp:coreProperties>
</file>